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8" r:id="rId6"/>
    <p:sldId id="273" r:id="rId7"/>
    <p:sldId id="269" r:id="rId8"/>
    <p:sldId id="266" r:id="rId9"/>
    <p:sldId id="272" r:id="rId10"/>
    <p:sldId id="261" r:id="rId11"/>
    <p:sldId id="265" r:id="rId12"/>
    <p:sldId id="262" r:id="rId13"/>
    <p:sldId id="263" r:id="rId14"/>
    <p:sldId id="267" r:id="rId15"/>
    <p:sldId id="274" r:id="rId16"/>
    <p:sldId id="27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2DD66-4ACB-43E6-92AC-2796C2DCF486}" v="400" dt="2023-06-16T06:02:07.147"/>
    <p1510:client id="{5C8CAB30-3E67-4E5A-B977-659966A5DAAF}" v="16" dt="2023-06-16T02:59:12.393"/>
    <p1510:client id="{BDBD6F9A-CC4A-434A-9E06-7BF66210A95F}" v="237" dt="2023-06-16T04:40:27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33:4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24575,'0'2'0,"0"0"0,0 0 0,0 0 0,0 1 0,0-1 0,0 0 0,0 0 0,1 0 0,-1 0 0,1 0 0,0 0 0,-1 0 0,1 0 0,0 0 0,0 0 0,0 0 0,1-1 0,-1 1 0,0 0 0,1-1 0,-1 1 0,4 2 0,-1-2 0,1-1 0,-1 1 0,1-1 0,-1 0 0,1-1 0,-1 1 0,1-1 0,0 1 0,8-2 0,18 2 0,-20 0 0,1-1 0,-1 0 0,0 0 0,0-1 0,20-5 0,-31 6 0,1 0 0,-1 0 0,0 0 0,1 0 0,-1-1 0,1 1 0,-1 0 0,0 0 0,1 0 0,-1-1 0,1 1 0,-1 0 0,0 0 0,1-1 0,-1 1 0,0 0 0,0-1 0,1 1 0,-1 0 0,0-1 0,0 1 0,1 0 0,-1-1 0,0 1 0,0-1 0,0 1 0,0 0 0,0-1 0,1 1 0,-1-1 0,0 1 0,0-1 0,0 1 0,0 0 0,0-1 0,0 1 0,-1-1 0,1 1 0,0-1 0,0 1 0,0 0 0,0-1 0,0 1 0,-1-1 0,1 1 0,0 0 0,0-1 0,-1 1 0,1 0 0,0-1 0,0 1 0,-1 0 0,1-1 0,0 1 0,-1 0 0,1 0 0,-1-1 0,1 1 0,0 0 0,-1 0 0,1 0 0,-1 0 0,1-1 0,-1 1 0,-32-18 0,27 15 0,5 2 0,0 0 0,-1-1 0,1 1 0,0 0 0,0-1 0,0 1 0,0-1 0,0 1 0,0-1 0,0 0 0,0 1 0,1-1 0,-1 0 0,1 0 0,-1 1 0,1-1 0,0 0 0,0 0 0,0 0 0,0 1 0,0-1 0,0 0 0,0 0 0,0 0 0,1 0 0,-1 1 0,1-1 0,0 0 0,-1 1 0,2-4 0,27-52 0,-24 49 0,-7 9 0,-35 26 0,32-25 0,-1 1 0,1 1 0,0-1 0,0 0 0,1 1 0,-1 0 0,1 0 0,0 1 0,0-1 0,0 1 0,1 0 0,-1 0 0,1 0 0,-3 7 0,7-9 0,-1-1 0,0 1 0,1-1 0,0 1 0,-1-1 0,1 1 0,0-1 0,0 1 0,1-1 0,-1 0 0,0 0 0,1 0 0,-1 0 0,1 0 0,0 0 0,-1 0 0,1 0 0,0 0 0,0-1 0,1 1 0,-1-1 0,3 2 0,-4-2 0,0 0 0,0-1 0,0 1 0,0 0 0,-1-1 0,1 1 0,0-1 0,0 1 0,0-1 0,0 1 0,0-1 0,1 0 0,-1 1 0,0-1 0,0 0 0,0 0 0,0 0 0,0 0 0,0 0 0,0 0 0,0 0 0,0 0 0,0-1 0,1 1 0,-1 0 0,0-1 0,0 1 0,0 0 0,0-1 0,0 0 0,-1 1 0,1-1 0,0 1 0,0-1 0,0 0 0,0 0 0,-1 1 0,1-1 0,0 0 0,-1 0 0,1 0 0,0 0 0,-1 0 0,1 0 0,-1 0 0,0 0 0,1 0 0,-1 0 0,0 0 0,0 0 0,1 0 0,-1 0 0,0 0 0,0-3 0,0 3 0,1-1 0,-1 0 0,0 1 0,0-1 0,0 0 0,1 0 0,-1 1 0,-1-1 0,1 0 0,0 1 0,0-1 0,-1 0 0,1 1 0,-1-1 0,1 0 0,-1 1 0,0-1 0,0 1 0,0-1 0,1 1 0,-1-1 0,-1 1 0,1 0 0,0 0 0,0-1 0,0 1 0,-1 0 0,1 0 0,0 0 0,-1 0 0,1 0 0,-1 1 0,0-1 0,1 0 0,-1 1 0,1-1 0,-1 1 0,0 0 0,1-1 0,-4 1 0,-1 0 0,1 1 0,0-1 0,-1 1 0,1 0 0,0 1 0,0-1 0,0 1 0,0 0 0,0 1 0,0-1 0,-7 6 0,-2 5-80,15-5 280,30-3-1685,-15-5-5341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33:4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98 24575,'-4'0'0,"0"0"0,0-1 0,0 0 0,0 0 0,0 0 0,0 0 0,0-1 0,0 1 0,1-1 0,-1 0 0,0 0 0,1 0 0,-4-4 0,5 5 0,1 0 0,0 0 0,0 0 0,0 0 0,0 0 0,0 0 0,1 0 0,-1-1 0,0 1 0,0 0 0,1-1 0,-1 1 0,1 0 0,-1-1 0,1 1 0,0-1 0,-1 1 0,1 0 0,0-1 0,0 1 0,0-1 0,0 1 0,0-1 0,0 1 0,1-1 0,-1 1 0,0 0 0,1-1 0,-1 1 0,1 0 0,-1-1 0,1 1 0,0 0 0,0-1 0,-1 1 0,1 0 0,0 0 0,0 0 0,0 0 0,2-1 0,0-1 0,1 0 0,0 1 0,0 0 0,0 0 0,0 0 0,1 0 0,-1 1 0,0-1 0,1 1 0,-1 0 0,1 1 0,-1-1 0,1 1 0,-1 0 0,1 0 0,-1 0 0,1 0 0,-1 1 0,1 0 0,-1 0 0,1 0 0,-1 1 0,0-1 0,0 1 0,0 0 0,0 0 0,0 1 0,0-1 0,0 1 0,-1 0 0,1 0 0,-1 0 0,0 0 0,0 0 0,4 6 0,-4-4 0,0 0 0,0 0 0,0 1 0,0-1 0,-1 1 0,0-1 0,0 1 0,1 7 0,-3-12 0,0 0 0,0 0 0,-1 0 0,1 0 0,0 0 0,0 0 0,0 1 0,-1-1 0,1 0 0,-1 0 0,1 0 0,-1 0 0,1 0 0,-1 0 0,1 0 0,-1 0 0,0 0 0,-1 1 0,0 0 0,-1-1 0,1 1 0,-1-1 0,1 0 0,-1 1 0,0-1 0,1 0 0,-1-1 0,0 1 0,-4 0 0,1 0 0,0 0 0,0 0 0,0-1 0,0 0 0,0 0 0,0-1 0,0 1 0,0-1 0,-9-3 0,13 3 0,1 1 0,-1-1 0,1 0 0,-1 0 0,1 1 0,0-1 0,0 0 0,-1 0 0,1 0 0,0 0 0,0-1 0,0 1 0,0 0 0,0 0 0,0-1 0,0 1 0,0 0 0,1-1 0,-1 1 0,0-1 0,1 1 0,-1-1 0,1 0 0,0 1 0,0-1 0,-1 1 0,1-1 0,0 1 0,0-1 0,0 0 0,1 1 0,-1-1 0,0 1 0,1-1 0,-1 0 0,1 1 0,-1-1 0,1 1 0,0 0 0,-1-1 0,2-1 0,-1 2 0,-1 0 0,0 0 0,0 0 0,1 0 0,-1 0 0,0 0 0,1 1 0,-1-1 0,1 0 0,-1 0 0,1 0 0,0 0 0,-1 1 0,1-1 0,0 0 0,-1 1 0,1-1 0,0 0 0,0 1 0,0-1 0,0 1 0,0 0 0,-1-1 0,1 1 0,0 0 0,0-1 0,0 1 0,0 0 0,0 0 0,0 0 0,0 0 0,0 0 0,0 0 0,0 0 0,0 0 0,0 0 0,0 0 0,0 0 0,0 1 0,0-1 0,0 0 0,0 1 0,0-1 0,-1 1 0,1-1 0,0 1 0,0-1 0,0 1 0,-1 0 0,2 1 0,1 0 0,-1 1 0,1-1 0,-1 1 0,0 0 0,0 0 0,0-1 0,-1 2 0,1-1 0,-1 0 0,0 0 0,1 0 0,-1 1 0,0 4 0,0-7 0,-1 1 0,0-1 0,0 1 0,0-1 0,0 1 0,0-1 0,0 0 0,0 1 0,-1-1 0,1 1 0,0-1 0,-1 0 0,0 1 0,1-1 0,-1 0 0,1 0 0,-1 1 0,0-1 0,0 0 0,0 0 0,0 0 0,0 0 0,0 0 0,0 0 0,0 0 0,0 0 0,0-1 0,0 1 0,-1 0 0,1-1 0,0 1 0,-1-1 0,1 1 0,0-1 0,-1 1 0,1-1 0,-1 0 0,1 0 0,0 0 0,-3 0 0,2 0 0,0 0 0,0 0 0,0-1 0,0 1 0,0-1 0,0 1 0,0-1 0,0 0 0,1 0 0,-1 0 0,0 0 0,0 0 0,1 0 0,-1 0 0,1-1 0,-1 1 0,1 0 0,-1-1 0,1 1 0,0-1 0,0 0 0,0 0 0,-1 1 0,2-1 0,-1 0 0,0 0 0,0 0 0,0-3 0,0 3 0,1-1 0,0 1 0,0-1 0,-1 1 0,2-1 0,-1 1 0,0-1 0,0 1 0,1-1 0,-1 1 0,1-1 0,0 1 0,0-1 0,0 1 0,0 0 0,0 0 0,1-1 0,-1 1 0,0 0 0,1 0 0,0 0 0,-1 1 0,1-1 0,0 0 0,0 1 0,0-1 0,0 1 0,0-1 0,1 1 0,-1 0 0,0 0 0,1 0 0,-1 0 0,0 0 0,1 1 0,-1-1 0,1 1 0,-1 0 0,1 0 0,-1-1 0,1 2 0,-1-1 0,1 0 0,0 0 0,-1 1 0,0-1 0,3 2 0,-3-1 5,-1-1 0,0 1 0,0 0-1,0 0 1,0 0 0,0 0 0,-1-1 0,1 1-1,0 0 1,0 1 0,0-1 0,-1 0 0,1 0-1,-1 0 1,1 0 0,-1 0 0,1 1-1,-1-1 1,0 0 0,0 1 0,1-1 0,-1 0-1,0 0 1,0 3 0,0-3-34,0-1 0,0 1 0,0-1 0,0 1-1,0-1 1,0 1 0,0-1 0,0 1 0,0-1 0,0 1 0,0-1 0,0 1-1,0-1 1,0 1 0,0-1 0,0 1 0,-1-1 0,1 1 0,0-1 0,0 0 0,-1 1-1,1-1 1,0 1 0,-1-1 0,1 0 0,0 1 0,-1-1 0,1 0 0,0 1-1,-1-1 1,1 0 0,-1 1 0,1-1 0,-1 0 0,1 0 0,-1 0 0,1 0-1,-1 1 1,1-1 0,-1 0 0,1 0 0,-1 0 0,1 0 0,-1 0 0,1 0 0,-1 0-1,1 0 1,-1 0 0,1-1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33:5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82 24575,'0'2'0,"0"-1"0,0 0 0,0 0 0,0 0 0,0 1 0,0-1 0,0 0 0,0 0 0,-1 0 0,1 0 0,0 0 0,-1 1 0,1-1 0,-1 0 0,0 0 0,1 0 0,-1 0 0,0 0 0,0-1 0,1 1 0,-1 0 0,0 0 0,0 0 0,0-1 0,0 1 0,0 0 0,0-1 0,0 1 0,0-1 0,0 1 0,0-1 0,0 1 0,-1-1 0,1 0 0,0 0 0,0 0 0,0 0 0,-1 1 0,1-1 0,-2-1 0,1 1 0,-1 0 0,1-1 0,0 1 0,0-1 0,0 0 0,0 0 0,0 0 0,0 0 0,0 0 0,0 0 0,0 0 0,0 0 0,0-1 0,1 1 0,-1-1 0,1 0 0,-1 1 0,1-1 0,-1 0 0,1 0 0,-2-3 0,1 1 0,0 0 0,0-1 0,1 1 0,-1 0 0,1-1 0,0 0 0,0 1 0,1-1 0,0 0 0,-1-6 0,2 9 0,0 1 0,-1-1 0,1 1 0,0-1 0,0 1 0,0-1 0,0 1 0,0 0 0,1-1 0,-1 1 0,0 0 0,0 0 0,1 0 0,-1 0 0,1 0 0,-1 0 0,1 0 0,0 0 0,-1 1 0,1-1 0,-1 1 0,1-1 0,0 1 0,0-1 0,-1 1 0,1 0 0,0 0 0,0 0 0,3 1 0,0-2 0,0 0 0,0 1 0,0 0 0,0 0 0,0 1 0,-1-1 0,1 1 0,0 0 0,0 1 0,0-1 0,8 4 0,-11-3 0,-1-1 0,1 1 0,-1-1 0,1 1 0,-1-1 0,0 1 0,1 0 0,-1 0 0,0 0 0,0 0 0,0 0 0,-1 0 0,1 0 0,0 0 0,-1 0 0,1 0 0,-1 0 0,0 0 0,0 0 0,1 1 0,-1-1 0,-1 0 0,1 0 0,0 0 0,-1 0 0,1 0 0,-1 0 0,1 1 0,-2 2 0,-2 8 0,2-2 0,-1 0 0,0 0 0,-10 19 0,13-29 0,-1 0 0,1 0 0,-1 0 0,1 0 0,-1 0 0,1 0 0,-1 0 0,0 0 0,0 0 0,1 0 0,-1 0 0,0 0 0,0 0 0,0-1 0,0 1 0,0 0 0,0-1 0,0 1 0,0-1 0,0 1 0,0-1 0,-1 1 0,1-1 0,0 0 0,0 1 0,0-1 0,-1 0 0,1 0 0,0 0 0,0 0 0,0 0 0,-1 0 0,1-1 0,0 1 0,0 0 0,0-1 0,0 1 0,-1 0 0,1-1 0,0 1 0,0-1 0,0 0 0,-2-1 0,0 0 0,0 0 0,0-1 0,0 1 0,0-1 0,0 0 0,0 0 0,1 0 0,0 0 0,-1 0 0,1 0 0,0-1 0,0 1 0,1-1 0,-1 0 0,1 1 0,-2-8 0,3 9 0,0 1 0,0-1 0,0 1 0,0-1 0,0 1 0,1-1 0,-1 1 0,0-1 0,1 1 0,0 0 0,-1-1 0,1 1 0,-1 0 0,1-1 0,0 1 0,0 0 0,0 0 0,1-2 0,1 1 0,-1 0 0,1 0 0,-1 1 0,1-1 0,0 1 0,0-1 0,0 1 0,0 0 0,0 0 0,0 0 0,4-1 0,-3 2 0,1-2 0,0 1 0,0 0 0,0 0 0,1 0 0,-1 1 0,0 0 0,1 0 0,-1 0 0,0 1 0,7 1 0,-12-2 0,0 0 0,0 0 0,0 0 0,0 0 0,1 0 0,-1 0 0,0 0 0,0 0 0,0 0 0,0 0 0,0 1 0,0-1 0,0 0 0,0 0 0,1 0 0,-1 0 0,0 0 0,0 0 0,0 0 0,0 0 0,0 0 0,0 1 0,0-1 0,0 0 0,0 0 0,0 0 0,0 0 0,0 0 0,0 0 0,0 1 0,0-1 0,0 0 0,0 0 0,0 0 0,0 0 0,0 0 0,0 0 0,0 1 0,0-1 0,0 0 0,0 0 0,0 0 0,0 0 0,0 0 0,0 0 0,0 0 0,0 1 0,0-1 0,0 0 0,-1 0 0,1 0 0,0 0 0,0 0 0,0 0 0,0 0 0,0 0 0,0 0 0,0 0 0,0 0 0,-1 1 0,1-1 0,0 0 0,0 0 0,-15 4 0,-15-1 0,28-3 7,-1-1 0,1 0 0,0 1 0,0-1 0,0 0 1,0 0-1,0 0 0,0 0 0,0 0 0,0-1 0,0 1 0,0 0 0,1-1 0,-1 0 0,1 1 0,-4-5 0,5 6-37,0-1-1,-1 0 1,1 0 0,0 1-1,0-1 1,-1 0 0,1 0 0,0 0-1,0 1 1,0-1 0,0 0-1,0 0 1,0 0 0,0 0-1,0 1 1,0-1 0,1 0-1,-1 0 1,0 1 0,1-1 0,-1 0-1,0 0 1,1 1 0,-1-1-1,0 0 1,1 1 0,-1-1-1,1 0 1,0 1 0,-1-1-1,1 1 1,-1-1 0,1 1 0,0-1-1,-1 1 1,1 0 0,0-1-1,0 1 1,-1 0 0,1-1-1,0 1 1,0 0 0,0 0-1,-1 0 1,1 0 0,0 0 0,0 0-1,1 0 1,8-2-6796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6T02:33:5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86 24575,'-1'2'0,"0"-1"0,0 1 0,1-1 0,-1 1 0,0-1 0,0 0 0,-1 1 0,1-1 0,0 0 0,0 0 0,-1 0 0,1 0 0,0 0 0,-1 0 0,1 0 0,-1-1 0,1 1 0,-1 0 0,-3 0 0,-32 11 0,32-11 0,0 0 0,-1 0 0,1 0 0,-1-1 0,1 0 0,-1 0 0,1 0 0,-1-1 0,1 0 0,0 0 0,-8-2 0,12 2 0,-1 1 0,1-1 0,-1 0 0,1 0 0,-1 0 0,1 0 0,0 0 0,-1 0 0,1 0 0,0 0 0,0-1 0,0 1 0,0 0 0,0-1 0,0 1 0,0-1 0,0 1 0,0-1 0,1 0 0,-1 1 0,1-1 0,-1 1 0,1-1 0,0 0 0,0 0 0,-1 1 0,1-1 0,0 0 0,1 1 0,-1-1 0,0 0 0,0 0 0,1 1 0,-1-1 0,1 1 0,-1-1 0,1 0 0,0 1 0,1-3 0,1 0 0,-1-1 0,1 2 0,0-1 0,0 0 0,1 0 0,-1 1 0,1 0 0,-1 0 0,1 0 0,0 0 0,0 1 0,1-1 0,-1 1 0,0 0 0,1 0 0,-1 0 0,1 1 0,0 0 0,-1 0 0,11-1 0,-10 1 0,1 0 0,0 1 0,-1 0 0,1 0 0,0 0 0,0 0 0,-1 1 0,1 0 0,0 0 0,-1 1 0,1 0 0,-1 0 0,1 0 0,-1 0 0,0 1 0,0 0 0,7 5 0,-10-5 0,0-1 0,0 1 0,-1 0 0,1 0 0,-1 0 0,0 1 0,1-1 0,-1 0 0,-1 0 0,1 1 0,0-1 0,-1 1 0,0-1 0,0 0 0,0 1 0,0-1 0,0 1 0,-1-1 0,1 0 0,-2 4 0,1-4 0,1 0 0,-1 0 0,0 0 0,0 0 0,0 0 0,0 0 0,0 0 0,-1 0 0,1-1 0,-1 1 0,0-1 0,0 1 0,0-1 0,0 1 0,0-1 0,0 0 0,-1 0 0,1 0 0,-1-1 0,0 1 0,1 0 0,-4 0 0,2-2 0,1-1 0,-1 0 0,1 1 0,-1-2 0,1 1 0,-1 0 0,1-1 0,0 1 0,-1-1 0,1 0 0,0 0 0,0-1 0,1 1 0,-1 0 0,0-1 0,1 0 0,-1 1 0,1-1 0,0 0 0,0 0 0,0-1 0,0 1 0,1 0 0,-2-5 0,3 7 0,1 0 0,0 0 0,-1 0 0,1 0 0,0 0 0,0 0 0,-1 0 0,1 1 0,0-1 0,0 0 0,0 0 0,0 1 0,0-1 0,0 1 0,0-1 0,0 1 0,1-1 0,-1 1 0,0 0 0,0 0 0,0-1 0,0 1 0,3 0 0,37-4 0,-26 3 0,-12 0 0,1 1 0,0 0 0,0 0 0,-1 0 0,1 0 0,0 0 0,0 1 0,-1-1 0,1 1 0,0 0 0,4 2 0,-7-2 0,-1-1 0,1 0 0,0 1 0,-1-1 0,1 1 0,0-1 0,-1 1 0,1 0 0,-1-1 0,1 1 0,-1-1 0,1 1 0,-1 0 0,0 0 0,1-1 0,-1 1 0,0 0 0,1-1 0,-1 1 0,0 0 0,0 0 0,0 1 0,0-1 0,0 1 0,0 0 0,-1 0 0,1 0 0,-1 0 0,0 0 0,1 0 0,-1-1 0,0 1 0,0 0 0,0-1 0,0 1 0,-2 1 0,-1 2 0,-1-1 0,0 0 0,0-1 0,0 1 0,0-1 0,-1 0 0,1 0 0,-1 0 0,0-1 0,0 0 0,0 0 0,0-1 0,0 0 0,0 0 0,-9 0 0,11 0 0,0-1 0,0 0 0,-1 0 0,1-1 0,0 1 0,0-1 0,0 0 0,0 0 0,-1 0 0,-5-4 0,8 4 0,0 0 0,1 0 0,-1 0 0,0 0 0,1-1 0,-1 1 0,1-1 0,0 1 0,-1-1 0,1 0 0,0 1 0,0-1 0,0 0 0,0 0 0,0 0 0,0 0 0,1 0 0,-1 0 0,1 0 0,-1 0 0,1 0 0,0-2 0,-1 3 3,1-1 0,0 0-1,0 1 1,0-1 0,0 1-1,0-1 1,1 1 0,-1-1 0,0 1-1,1-1 1,-1 1 0,1-1-1,-1 1 1,1-1 0,0 1-1,0 0 1,-1-1 0,1 1-1,0 0 1,0 0 0,0-1 0,0 1-1,1 0 1,-1 0 0,0 0-1,0 1 1,3-3 0,2 1-96,-1 0 1,1 1-1,0-1 0,-1 1 1,13-1-1,-4 0-792,1 0-5941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9781E-515D-2B2B-5E92-8A14EBDE6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B2762B-FBB4-25A5-A43F-6AAEC7570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5265F7-9FCF-7251-B062-A2F4EC44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281986-ADD6-C252-83DD-3940F72F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55DE1C-6CBE-970F-C2B2-60F4C181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26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07B385-85DD-8339-F100-F9B3D187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B22F1C2-D0D9-0FA8-BE0A-5D9301624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947FF0-1CD4-3269-E537-B492299C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92CDF0-7B71-A3AD-EC0F-7171C3E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2D8642-A05C-D4A8-9A83-C34E2335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470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248DEA-A8CC-3DCD-690C-30E6A2674D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E571C6-5EA4-2412-00F8-F25C57FE5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CEB88F-4500-9E13-054E-96CDC915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A9A450-BEC9-E7C9-8745-8955E254E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1B75AB-1E5F-935B-9517-04BD1F02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12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1E577-0BEE-6C1E-5696-0CBBC81C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F91000-FE9B-61D1-EFB0-57371E813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14872D-994E-26F2-1D3A-AFB642F0A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AC6421-94CB-5342-EF27-B58622773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A34366-5FA8-CBC9-3C46-CB1E5DF1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16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FA57E5-1CF7-13AE-9763-83E3B3F1F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69635E-42FB-34C8-2E68-89F6BD2C0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CD332B-7294-DD59-BCB2-A200F6DE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9F39B3-0C9B-BD3C-9322-67CBD05A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D4DD45-E187-F029-311A-9CA11B0D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41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0BAA64-8635-82D4-4395-E14C1800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CB006A-7CCE-0BA8-BBF2-49E79CEAD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17DCCD-52DF-25A2-79A6-FBF26085F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C7F76F7-513E-01FC-C3BE-D6EFF91A3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D5B9DA-4308-5F43-8546-5AD217764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6CF261-0E58-B95A-F17F-30930C6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93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E6F4F-BBC7-3D41-9D2D-76DB12DF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FAB2D2-A997-74BF-68E4-CE1D58ACC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CB7E34-A7C3-BF41-257C-014131210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6EF167-C896-A70A-6E6A-AE972AD2A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0CDA2FF-8442-82CC-C93F-B72CFE0F3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9229293-A65A-D37A-0DA1-1D8F9F42A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8620CF4-2E72-BC89-C687-D729425E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A4F6B9-E818-CE03-44AE-A99FE372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19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65418D-3739-AB53-107A-DBACC4CA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DB92658-7C3A-C585-2EAA-3D7D9ED8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24A842-19DD-9B5E-656C-E771925A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69A9FD-FAF1-A4DA-9FE2-F1916E52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17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55C1BD-B3D0-94E7-2AD4-5ECA8CB91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B7C5A6-A389-7195-4B0E-EB7BCD12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29926E-A36F-68A2-3477-E1C96125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38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3769C-9A93-5C4C-1B7E-CD7E678A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C549F4-B275-2F18-ED58-CCB88CD0A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6EDD27-E45C-1A3C-F9AD-767CAA6EE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64300C-CC09-26AC-582A-C2639EBF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76897-B6D8-0709-D339-884C6B7E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9A21E4-AA6F-C13C-51DD-9EE0951E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99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0B4D6-42ED-DEF2-F06E-62AF7F6A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6891F8-3866-9C7B-3CF2-E8833552F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99B6C9-A25A-0467-5F88-4C6B86FC0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B018E1-9AE3-E497-02CA-0189D792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FD6745-0923-DE74-C69C-DB5AFC4D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191BA0-63CD-1299-C6E4-DBD65FE64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2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6E70966-180C-B2BE-8C24-5B13013F4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0A7AAA-DBDC-1033-2A75-9779C1B0C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517C48-B7B9-EEF5-5741-87711454D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5FDDB-0A45-4D1D-9607-C3122A4A25CA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1A736E-F4B2-35DD-CCA9-B4A30AA22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218DF3-707F-B79C-491D-214BC7174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323E-E057-40C9-A441-5FD4C792A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3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3.xml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351C19-B115-47D2-1219-B0FB88C92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4000">
                <a:solidFill>
                  <a:schemeClr val="tx2"/>
                </a:solidFill>
              </a:rPr>
              <a:t>數電實驗</a:t>
            </a:r>
            <a:br>
              <a:rPr lang="en-US" altLang="zh-TW" sz="4000">
                <a:solidFill>
                  <a:schemeClr val="tx2"/>
                </a:solidFill>
              </a:rPr>
            </a:br>
            <a:r>
              <a:rPr lang="en-US" altLang="zh-TW" sz="4000">
                <a:solidFill>
                  <a:schemeClr val="tx2"/>
                </a:solidFill>
              </a:rPr>
              <a:t>tetris battle</a:t>
            </a:r>
            <a:endParaRPr lang="zh-TW" altLang="en-US" sz="4000">
              <a:solidFill>
                <a:schemeClr val="tx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C5D5B0B-EAAB-8166-E1E6-FAE44D122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altLang="zh-TW" sz="2000">
                <a:solidFill>
                  <a:schemeClr val="tx2"/>
                </a:solidFill>
              </a:rPr>
              <a:t>team04</a:t>
            </a:r>
            <a:endParaRPr lang="zh-TW" altLang="en-US" sz="2000">
              <a:solidFill>
                <a:schemeClr val="tx2"/>
              </a:solidFill>
            </a:endParaRPr>
          </a:p>
        </p:txBody>
      </p:sp>
      <p:pic>
        <p:nvPicPr>
          <p:cNvPr id="7" name="Graphic 6" descr="獎盃">
            <a:extLst>
              <a:ext uri="{FF2B5EF4-FFF2-40B4-BE49-F238E27FC236}">
                <a16:creationId xmlns:a16="http://schemas.microsoft.com/office/drawing/2014/main" id="{B32BEF41-011C-9F57-FFF5-CDD5550B1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8573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318364-DA39-65C9-F5C5-E432B13B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Lock delay</a:t>
            </a:r>
            <a:endParaRPr lang="zh-TW" altLang="en-US">
              <a:cs typeface="+mj-cs"/>
            </a:endParaRPr>
          </a:p>
        </p:txBody>
      </p:sp>
      <p:pic>
        <p:nvPicPr>
          <p:cNvPr id="5" name="內容版面配置區 4" descr="一張含有 螢幕擷取畫面, 電子產品, 多媒體, 設計 的圖片&#10;&#10;自動產生的描述">
            <a:extLst>
              <a:ext uri="{FF2B5EF4-FFF2-40B4-BE49-F238E27FC236}">
                <a16:creationId xmlns:a16="http://schemas.microsoft.com/office/drawing/2014/main" id="{A6ED1A4C-578C-27D2-D835-7E485B753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5" b="36594"/>
          <a:stretch/>
        </p:blipFill>
        <p:spPr>
          <a:xfrm>
            <a:off x="181234" y="2655431"/>
            <a:ext cx="5828261" cy="3358464"/>
          </a:xfrm>
          <a:prstGeom prst="rect">
            <a:avLst/>
          </a:prstGeom>
        </p:spPr>
      </p:pic>
      <p:pic>
        <p:nvPicPr>
          <p:cNvPr id="7" name="圖片 6" descr="一張含有 螢幕擷取畫面, 顯示裝置, 多媒體, 吃角子老虎機 的圖片&#10;&#10;自動產生的描述">
            <a:extLst>
              <a:ext uri="{FF2B5EF4-FFF2-40B4-BE49-F238E27FC236}">
                <a16:creationId xmlns:a16="http://schemas.microsoft.com/office/drawing/2014/main" id="{4BC6F6EC-E1D8-6130-8F65-7D926D923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51" b="36762"/>
          <a:stretch/>
        </p:blipFill>
        <p:spPr>
          <a:xfrm>
            <a:off x="6182505" y="2653164"/>
            <a:ext cx="5828261" cy="336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8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E1D8D5-58D4-8967-280F-BA83CE3C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Wall kick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419BC1-8E2D-821B-3518-9E4C34116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</a:rPr>
              <a:t>範例：圖中的綠色方塊右旋轉後理應移動到圖二中四個黑點的位置，然而已經有黑點被佔用了，因此產生</a:t>
            </a:r>
            <a:r>
              <a:rPr lang="en-US" altLang="zh-TW">
                <a:ea typeface="新細明體"/>
              </a:rPr>
              <a:t>wall kick</a:t>
            </a:r>
            <a:r>
              <a:rPr lang="zh-TW" altLang="en-US">
                <a:ea typeface="新細明體"/>
              </a:rPr>
              <a:t>，綠色方塊根據</a:t>
            </a:r>
            <a:r>
              <a:rPr lang="en-US" altLang="zh-TW">
                <a:ea typeface="新細明體"/>
              </a:rPr>
              <a:t>SRS</a:t>
            </a:r>
            <a:r>
              <a:rPr lang="zh-TW" altLang="en-US">
                <a:ea typeface="新細明體"/>
              </a:rPr>
              <a:t>規則往下順移一位。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2532DD-C93E-A177-9124-D53D5744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080" y="3999345"/>
            <a:ext cx="2972177" cy="2177618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1D5D2C7-7E65-5BF6-0CD4-0B8F5A1ED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6" r="48795"/>
          <a:stretch/>
        </p:blipFill>
        <p:spPr>
          <a:xfrm>
            <a:off x="2913951" y="3999345"/>
            <a:ext cx="2336800" cy="21776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10E690-CDE2-D0D0-4701-0BA037A88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27"/>
          <a:stretch/>
        </p:blipFill>
        <p:spPr>
          <a:xfrm>
            <a:off x="577152" y="3999345"/>
            <a:ext cx="2336799" cy="21776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1D98D5-029A-3449-EE69-BC87668332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873"/>
          <a:stretch/>
        </p:blipFill>
        <p:spPr>
          <a:xfrm>
            <a:off x="5250750" y="3999345"/>
            <a:ext cx="2865330" cy="2177618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3B5823B-2408-EFB6-CBF0-581B6F3E1328}"/>
              </a:ext>
            </a:extLst>
          </p:cNvPr>
          <p:cNvGrpSpPr/>
          <p:nvPr/>
        </p:nvGrpSpPr>
        <p:grpSpPr>
          <a:xfrm>
            <a:off x="3614393" y="5675880"/>
            <a:ext cx="320040" cy="134280"/>
            <a:chOff x="3614393" y="5675880"/>
            <a:chExt cx="32004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56A4D958-362F-E197-4ABD-52CC0362B6DE}"/>
                    </a:ext>
                  </a:extLst>
                </p14:cNvPr>
                <p14:cNvContentPartPr/>
                <p14:nvPr/>
              </p14:nvContentPartPr>
              <p14:xfrm>
                <a:off x="3614393" y="5741760"/>
                <a:ext cx="72360" cy="6048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56A4D958-362F-E197-4ABD-52CC0362B6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05753" y="5733120"/>
                  <a:ext cx="90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307CA9A9-6257-1772-9048-E92CA75877E2}"/>
                    </a:ext>
                  </a:extLst>
                </p14:cNvPr>
                <p14:cNvContentPartPr/>
                <p14:nvPr/>
              </p14:nvContentPartPr>
              <p14:xfrm>
                <a:off x="3732113" y="5755800"/>
                <a:ext cx="67680" cy="5436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307CA9A9-6257-1772-9048-E92CA75877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3113" y="5747160"/>
                  <a:ext cx="85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C4511188-89E2-0C9C-471C-F6C1D30DDB0D}"/>
                    </a:ext>
                  </a:extLst>
                </p14:cNvPr>
                <p14:cNvContentPartPr/>
                <p14:nvPr/>
              </p14:nvContentPartPr>
              <p14:xfrm>
                <a:off x="3755153" y="5675880"/>
                <a:ext cx="48600" cy="6120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C4511188-89E2-0C9C-471C-F6C1D30DDB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46153" y="5666880"/>
                  <a:ext cx="66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D45354C1-F86E-56FA-AE35-26DB6EC9BEA0}"/>
                    </a:ext>
                  </a:extLst>
                </p14:cNvPr>
                <p14:cNvContentPartPr/>
                <p14:nvPr/>
              </p14:nvContentPartPr>
              <p14:xfrm>
                <a:off x="3846593" y="5679120"/>
                <a:ext cx="87840" cy="6084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D45354C1-F86E-56FA-AE35-26DB6EC9BE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37593" y="5670480"/>
                  <a:ext cx="105480" cy="7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3846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9196D-0C14-64A4-370C-0BB6D921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雙人對戰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3EA61-15FA-FBC8-624F-2D6AD5B4F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當玩家一消行時，消除的行數會當作攻擊送</a:t>
            </a:r>
            <a:r>
              <a:rPr lang="en-US" altLang="zh-TW" dirty="0"/>
              <a:t>“</a:t>
            </a:r>
            <a:r>
              <a:rPr lang="zh-TW" altLang="en-US" dirty="0"/>
              <a:t>垃圾行</a:t>
            </a:r>
            <a:r>
              <a:rPr lang="en-US" altLang="zh-TW" dirty="0"/>
              <a:t>”</a:t>
            </a:r>
            <a:r>
              <a:rPr lang="zh-TW" altLang="en-US" dirty="0"/>
              <a:t>給玩家二。</a:t>
            </a:r>
            <a:endParaRPr lang="en-US" altLang="zh-TW" dirty="0"/>
          </a:p>
          <a:p>
            <a:pPr algn="just"/>
            <a:r>
              <a:rPr lang="zh-TW" altLang="en-US" dirty="0"/>
              <a:t>玩家一攻擊</a:t>
            </a:r>
            <a:r>
              <a:rPr lang="en-US" altLang="zh-TW" dirty="0"/>
              <a:t>(</a:t>
            </a:r>
            <a:r>
              <a:rPr lang="zh-TW" altLang="en-US" dirty="0"/>
              <a:t>消行</a:t>
            </a:r>
            <a:r>
              <a:rPr lang="en-US" altLang="zh-TW" dirty="0"/>
              <a:t>)</a:t>
            </a:r>
            <a:r>
              <a:rPr lang="zh-TW" altLang="en-US" dirty="0"/>
              <a:t>時，如果玩家一已被攻擊，則會先試著抵銷玩家一被攻擊的行數。若無法完全抵銷被攻擊行數，會受到</a:t>
            </a:r>
            <a:r>
              <a:rPr lang="en-US" altLang="zh-TW" dirty="0"/>
              <a:t>(</a:t>
            </a:r>
            <a:r>
              <a:rPr lang="zh-TW" altLang="en-US" dirty="0"/>
              <a:t>被攻擊行數</a:t>
            </a:r>
            <a:r>
              <a:rPr lang="en-US" altLang="zh-TW" dirty="0"/>
              <a:t>-</a:t>
            </a:r>
            <a:r>
              <a:rPr lang="zh-TW" altLang="en-US" dirty="0"/>
              <a:t>消除行數的攻擊</a:t>
            </a:r>
            <a:r>
              <a:rPr lang="en-US" altLang="zh-TW" dirty="0"/>
              <a:t>)</a:t>
            </a:r>
            <a:r>
              <a:rPr lang="zh-TW" altLang="en-US" dirty="0"/>
              <a:t>。若抵銷完被攻擊行數還有剩，則會反過來攻擊對手</a:t>
            </a:r>
            <a:r>
              <a:rPr lang="en-US" altLang="zh-TW" dirty="0"/>
              <a:t>(</a:t>
            </a:r>
            <a:r>
              <a:rPr lang="zh-TW" altLang="en-US" dirty="0"/>
              <a:t>消除行數的攻擊</a:t>
            </a:r>
            <a:r>
              <a:rPr lang="en-US" altLang="zh-TW" dirty="0"/>
              <a:t>-</a:t>
            </a:r>
            <a:r>
              <a:rPr lang="zh-TW" altLang="en-US" dirty="0"/>
              <a:t>被攻擊行數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algn="just"/>
            <a:r>
              <a:rPr lang="zh-TW" altLang="en-US" dirty="0"/>
              <a:t>七段顯示器中，第</a:t>
            </a:r>
            <a:r>
              <a:rPr lang="en-US" altLang="zh-TW" dirty="0"/>
              <a:t>4</a:t>
            </a:r>
            <a:r>
              <a:rPr lang="zh-TW" altLang="en-US" dirty="0"/>
              <a:t>、</a:t>
            </a:r>
            <a:r>
              <a:rPr lang="en-US" altLang="zh-TW" dirty="0"/>
              <a:t>5</a:t>
            </a:r>
            <a:r>
              <a:rPr lang="zh-TW" altLang="en-US" dirty="0"/>
              <a:t>個位置是玩家一的</a:t>
            </a:r>
            <a:r>
              <a:rPr lang="en-US" altLang="zh-TW" dirty="0"/>
              <a:t>”</a:t>
            </a:r>
            <a:r>
              <a:rPr lang="zh-TW" altLang="en-US" dirty="0"/>
              <a:t>被攻擊的行數</a:t>
            </a:r>
            <a:r>
              <a:rPr lang="en-US" altLang="zh-TW" dirty="0"/>
              <a:t>”</a:t>
            </a:r>
            <a:r>
              <a:rPr lang="zh-TW" altLang="en-US" dirty="0"/>
              <a:t>。第</a:t>
            </a:r>
            <a:r>
              <a:rPr lang="en-US" altLang="zh-TW" dirty="0"/>
              <a:t>0</a:t>
            </a:r>
            <a:r>
              <a:rPr lang="zh-TW" altLang="en-US" dirty="0"/>
              <a:t>、</a:t>
            </a:r>
            <a:r>
              <a:rPr lang="en-US" altLang="zh-TW" dirty="0"/>
              <a:t>1</a:t>
            </a:r>
            <a:r>
              <a:rPr lang="zh-TW" altLang="en-US" dirty="0"/>
              <a:t>個位置是玩家的二</a:t>
            </a:r>
            <a:r>
              <a:rPr lang="en-US" altLang="zh-TW" dirty="0"/>
              <a:t>”</a:t>
            </a:r>
            <a:r>
              <a:rPr lang="zh-TW" altLang="en-US" dirty="0"/>
              <a:t>被攻擊的行數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pPr algn="just"/>
            <a:r>
              <a:rPr lang="zh-TW" altLang="en-US" dirty="0"/>
              <a:t>被攻擊行</a:t>
            </a:r>
            <a:r>
              <a:rPr lang="en-US" altLang="zh-TW" dirty="0"/>
              <a:t>(</a:t>
            </a:r>
            <a:r>
              <a:rPr lang="zh-TW" altLang="en-US" dirty="0"/>
              <a:t>垃圾行</a:t>
            </a:r>
            <a:r>
              <a:rPr lang="en-US" altLang="zh-TW" dirty="0"/>
              <a:t>)</a:t>
            </a:r>
            <a:r>
              <a:rPr lang="zh-TW" altLang="en-US" dirty="0"/>
              <a:t>會以灰色顯示，其中只有一個位置是空格，若之後有方塊被放進這個空格，則此垃圾行將被消除。</a:t>
            </a:r>
          </a:p>
        </p:txBody>
      </p:sp>
    </p:spTree>
    <p:extLst>
      <p:ext uri="{BB962C8B-B14F-4D97-AF65-F5344CB8AC3E}">
        <p14:creationId xmlns:p14="http://schemas.microsoft.com/office/powerpoint/2010/main" val="1017625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圖片 12" descr="一張含有 螢幕擷取畫面, Rectangle, 電腦, 藝術 的圖片&#10;&#10;自動產生的描述">
            <a:extLst>
              <a:ext uri="{FF2B5EF4-FFF2-40B4-BE49-F238E27FC236}">
                <a16:creationId xmlns:a16="http://schemas.microsoft.com/office/drawing/2014/main" id="{11A334FD-960E-447E-2298-FFBB34752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204596"/>
            <a:ext cx="5294716" cy="244880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內容版面配置區 10" descr="一張含有 螢幕擷取畫面, 多媒體軟體, 像素, 設計 的圖片&#10;&#10;自動產生的描述">
            <a:extLst>
              <a:ext uri="{FF2B5EF4-FFF2-40B4-BE49-F238E27FC236}">
                <a16:creationId xmlns:a16="http://schemas.microsoft.com/office/drawing/2014/main" id="{BB9F1FCF-4D91-4F15-ACAF-256E3DE45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2204597"/>
            <a:ext cx="5294715" cy="244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3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CADD0C-4150-6AAB-54F9-13A1CB78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>
                <a:ea typeface="新細明體"/>
                <a:cs typeface="Calibri Light"/>
              </a:rPr>
              <a:t>結束畫面</a:t>
            </a:r>
            <a:endParaRPr lang="zh-TW" altLang="en-US">
              <a:cs typeface="Calibri Light" panose="020F0302020204030204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4CF127C3-DCFD-6145-C123-79B07341B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929" y="1805833"/>
            <a:ext cx="7823543" cy="4351338"/>
          </a:xfrm>
        </p:spPr>
      </p:pic>
    </p:spTree>
    <p:extLst>
      <p:ext uri="{BB962C8B-B14F-4D97-AF65-F5344CB8AC3E}">
        <p14:creationId xmlns:p14="http://schemas.microsoft.com/office/powerpoint/2010/main" val="42445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394105-277F-0609-054A-EC4C5348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VGA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45C0F6-255E-3A56-BCC4-780CBA24F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334"/>
            <a:ext cx="10515600" cy="4351338"/>
          </a:xfrm>
        </p:spPr>
        <p:txBody>
          <a:bodyPr/>
          <a:lstStyle/>
          <a:p>
            <a:r>
              <a:rPr lang="zh-TW" altLang="en-US" dirty="0"/>
              <a:t>範圍內 </a:t>
            </a:r>
            <a:r>
              <a:rPr lang="en-US" altLang="zh-TW" dirty="0"/>
              <a:t>vs </a:t>
            </a:r>
            <a:r>
              <a:rPr lang="zh-TW" altLang="en-US" dirty="0"/>
              <a:t>範圍外</a:t>
            </a:r>
          </a:p>
        </p:txBody>
      </p:sp>
      <p:pic>
        <p:nvPicPr>
          <p:cNvPr id="5" name="圖片 4" descr="一張含有 螢幕擷取畫面, Rectangle, 電腦, 藝術 的圖片&#10;&#10;自動產生的描述">
            <a:extLst>
              <a:ext uri="{FF2B5EF4-FFF2-40B4-BE49-F238E27FC236}">
                <a16:creationId xmlns:a16="http://schemas.microsoft.com/office/drawing/2014/main" id="{A51AA5FD-D4CF-38D0-E754-40111CC54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72" y="2748761"/>
            <a:ext cx="7168121" cy="33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53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2A1406-4F13-14E8-CCAF-FD2C6773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3B6886-C8B6-080D-6B75-E174CE672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97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045021-305D-F1C1-51E5-44B486BE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硬體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953EAF-BCDA-57B8-AD7E-566DCCAF21EE}"/>
              </a:ext>
            </a:extLst>
          </p:cNvPr>
          <p:cNvSpPr/>
          <p:nvPr/>
        </p:nvSpPr>
        <p:spPr>
          <a:xfrm>
            <a:off x="2778034" y="3429000"/>
            <a:ext cx="3814354" cy="188105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/>
              <a:t>FPGA</a:t>
            </a:r>
            <a:endParaRPr lang="zh-TW" altLang="en-US" sz="4000" dirty="0"/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3D4485EE-5451-6588-5B2D-32E7C03F74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23020" y="3622766"/>
            <a:ext cx="1523999" cy="609598"/>
          </a:xfrm>
          <a:prstGeom prst="bentConnector3">
            <a:avLst>
              <a:gd name="adj1" fmla="val 528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B98B9D80-84F3-C74B-A252-A1E1346A30B3}"/>
              </a:ext>
            </a:extLst>
          </p:cNvPr>
          <p:cNvCxnSpPr/>
          <p:nvPr/>
        </p:nvCxnSpPr>
        <p:spPr>
          <a:xfrm rot="10800000">
            <a:off x="6635933" y="4232367"/>
            <a:ext cx="1611085" cy="7402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7EE569D-B3E6-5E8E-FFD0-0C62C11EE111}"/>
              </a:ext>
            </a:extLst>
          </p:cNvPr>
          <p:cNvSpPr/>
          <p:nvPr/>
        </p:nvSpPr>
        <p:spPr>
          <a:xfrm>
            <a:off x="8247018" y="3126377"/>
            <a:ext cx="2370908" cy="110598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/>
              <a:t>Keyboard</a:t>
            </a:r>
            <a:endParaRPr lang="zh-TW" altLang="en-US" sz="4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186D5D-265E-1E5E-49E3-5F55CBD04BDF}"/>
              </a:ext>
            </a:extLst>
          </p:cNvPr>
          <p:cNvSpPr/>
          <p:nvPr/>
        </p:nvSpPr>
        <p:spPr>
          <a:xfrm>
            <a:off x="8247018" y="4369525"/>
            <a:ext cx="2370908" cy="110598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/>
              <a:t>Keyboard</a:t>
            </a:r>
            <a:endParaRPr lang="zh-TW" altLang="en-US" sz="40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230F928-AD0B-4EA3-BE1C-5F60663F8AC4}"/>
              </a:ext>
            </a:extLst>
          </p:cNvPr>
          <p:cNvCxnSpPr/>
          <p:nvPr/>
        </p:nvCxnSpPr>
        <p:spPr>
          <a:xfrm flipV="1">
            <a:off x="4772297" y="2777082"/>
            <a:ext cx="0" cy="65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F1A7F4C3-1E6B-EE39-0C69-4FC04FFAD141}"/>
              </a:ext>
            </a:extLst>
          </p:cNvPr>
          <p:cNvSpPr/>
          <p:nvPr/>
        </p:nvSpPr>
        <p:spPr>
          <a:xfrm>
            <a:off x="3586843" y="1671095"/>
            <a:ext cx="2370908" cy="110598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/>
              <a:t>VGA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01021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AD96F3-A1AE-8EA5-E492-ACAFA1BC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Architecture</a:t>
            </a:r>
            <a:endParaRPr lang="zh-TW" altLang="en-US" dirty="0"/>
          </a:p>
        </p:txBody>
      </p:sp>
      <p:pic>
        <p:nvPicPr>
          <p:cNvPr id="9" name="內容版面配置區 8" descr="一張含有 文字, 螢幕擷取畫面, 陳列, 圖表 的圖片&#10;&#10;自動產生的描述">
            <a:extLst>
              <a:ext uri="{FF2B5EF4-FFF2-40B4-BE49-F238E27FC236}">
                <a16:creationId xmlns:a16="http://schemas.microsoft.com/office/drawing/2014/main" id="{54B32588-370B-24AD-17DC-A2902D3FF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16335" r="5931" b="8948"/>
          <a:stretch/>
        </p:blipFill>
        <p:spPr>
          <a:xfrm>
            <a:off x="2872509" y="2041235"/>
            <a:ext cx="6446981" cy="4059639"/>
          </a:xfrm>
        </p:spPr>
      </p:pic>
    </p:spTree>
    <p:extLst>
      <p:ext uri="{BB962C8B-B14F-4D97-AF65-F5344CB8AC3E}">
        <p14:creationId xmlns:p14="http://schemas.microsoft.com/office/powerpoint/2010/main" val="174149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696F1D-056D-D920-D03E-E87D8A61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基礎功能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A27F25-F57B-4480-A7B3-8E77F193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左移</a:t>
            </a:r>
            <a:endParaRPr lang="en-US" altLang="zh-TW" dirty="0"/>
          </a:p>
          <a:p>
            <a:r>
              <a:rPr lang="zh-TW" altLang="en-US" dirty="0"/>
              <a:t>右移</a:t>
            </a:r>
            <a:endParaRPr lang="en-US" altLang="zh-TW" dirty="0"/>
          </a:p>
          <a:p>
            <a:r>
              <a:rPr lang="zh-TW" altLang="en-US" dirty="0"/>
              <a:t>左旋</a:t>
            </a:r>
            <a:endParaRPr lang="en-US" altLang="zh-TW" dirty="0"/>
          </a:p>
          <a:p>
            <a:r>
              <a:rPr lang="zh-TW" altLang="en-US" dirty="0"/>
              <a:t>右旋</a:t>
            </a:r>
            <a:endParaRPr lang="en-US" altLang="zh-TW" dirty="0"/>
          </a:p>
          <a:p>
            <a:r>
              <a:rPr lang="zh-TW" altLang="en-US" dirty="0"/>
              <a:t>消行</a:t>
            </a:r>
            <a:endParaRPr lang="en-US" altLang="zh-TW" dirty="0"/>
          </a:p>
          <a:p>
            <a:r>
              <a:rPr lang="zh-TW" altLang="en-US" dirty="0"/>
              <a:t>慢速下降</a:t>
            </a:r>
            <a:endParaRPr lang="en-US" altLang="zh-TW" dirty="0"/>
          </a:p>
          <a:p>
            <a:r>
              <a:rPr lang="zh-TW" altLang="en-US" dirty="0"/>
              <a:t>瞬間下降</a:t>
            </a:r>
            <a:r>
              <a:rPr lang="en-US" altLang="zh-TW" dirty="0"/>
              <a:t>(space)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743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8080B-9CDF-9E70-7210-FEDF18F3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遊玩方式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A0674B-FDFB-AE98-0F80-3FE7EFE41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96" y="1429781"/>
            <a:ext cx="10515600" cy="435133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indent="0">
              <a:lnSpc>
                <a:spcPct val="150000"/>
              </a:lnSpc>
            </a:pPr>
            <a:endParaRPr lang="en-US" altLang="zh-TW" dirty="0">
              <a:latin typeface="Calibri"/>
              <a:ea typeface="新細明體"/>
              <a:cs typeface="Calibri"/>
            </a:endParaRPr>
          </a:p>
          <a:p>
            <a:pPr indent="0">
              <a:lnSpc>
                <a:spcPct val="150000"/>
              </a:lnSpc>
            </a:pPr>
            <a:r>
              <a:rPr lang="zh-TW" altLang="en-US" dirty="0">
                <a:latin typeface="Calibri"/>
                <a:ea typeface="新細明體"/>
                <a:cs typeface="Calibri"/>
              </a:rPr>
              <a:t>先按</a:t>
            </a:r>
            <a:r>
              <a:rPr lang="en-US" altLang="zh-TW" dirty="0">
                <a:latin typeface="Calibri"/>
                <a:ea typeface="新細明體"/>
                <a:cs typeface="Calibri"/>
              </a:rPr>
              <a:t>KEY[0]</a:t>
            </a:r>
            <a:r>
              <a:rPr lang="zh-TW" altLang="en-US" dirty="0">
                <a:latin typeface="Calibri"/>
                <a:ea typeface="新細明體"/>
                <a:cs typeface="Calibri"/>
              </a:rPr>
              <a:t> </a:t>
            </a:r>
            <a:r>
              <a:rPr lang="en-US" altLang="zh-TW" dirty="0">
                <a:latin typeface="Calibri"/>
                <a:ea typeface="新細明體"/>
                <a:cs typeface="Calibri"/>
              </a:rPr>
              <a:t>reset，進入"START!"</a:t>
            </a:r>
            <a:r>
              <a:rPr lang="en-US" altLang="zh-TW" dirty="0" err="1">
                <a:latin typeface="Calibri"/>
                <a:ea typeface="新細明體"/>
                <a:cs typeface="Calibri"/>
              </a:rPr>
              <a:t>畫面</a:t>
            </a:r>
            <a:endParaRPr lang="en-US" altLang="zh-TW" dirty="0">
              <a:latin typeface="Calibri"/>
              <a:ea typeface="新細明體"/>
              <a:cs typeface="Calibri"/>
            </a:endParaRPr>
          </a:p>
          <a:p>
            <a:pPr indent="0">
              <a:lnSpc>
                <a:spcPct val="150000"/>
              </a:lnSpc>
            </a:pPr>
            <a:r>
              <a:rPr lang="zh-TW" altLang="en-US" dirty="0">
                <a:latin typeface="Calibri"/>
                <a:ea typeface="新細明體"/>
                <a:cs typeface="Calibri"/>
              </a:rPr>
              <a:t>按</a:t>
            </a:r>
            <a:r>
              <a:rPr lang="en-US" altLang="zh-TW" dirty="0">
                <a:latin typeface="Calibri"/>
                <a:ea typeface="新細明體"/>
                <a:cs typeface="Calibri"/>
              </a:rPr>
              <a:t>KEY[1] </a:t>
            </a:r>
            <a:r>
              <a:rPr lang="zh-TW" altLang="en-US" dirty="0">
                <a:latin typeface="Calibri"/>
                <a:ea typeface="新細明體"/>
                <a:cs typeface="Calibri"/>
              </a:rPr>
              <a:t>開始倒數，進入遊戲。</a:t>
            </a:r>
          </a:p>
          <a:p>
            <a:pPr indent="0">
              <a:lnSpc>
                <a:spcPct val="150000"/>
              </a:lnSpc>
            </a:pPr>
            <a:r>
              <a:rPr lang="zh-TW" sz="2600" dirty="0">
                <a:latin typeface="Calibri"/>
                <a:ea typeface="新細明體"/>
                <a:cs typeface="Calibri"/>
              </a:rPr>
              <a:t>"M": 左移 </a:t>
            </a:r>
            <a:r>
              <a:rPr lang="zh-TW" altLang="en-US" sz="2600" dirty="0">
                <a:latin typeface="Calibri"/>
                <a:ea typeface="新細明體"/>
                <a:cs typeface="Calibri"/>
              </a:rPr>
              <a:t>    </a:t>
            </a:r>
            <a:r>
              <a:rPr lang="zh-TW" sz="2600" dirty="0">
                <a:latin typeface="Calibri"/>
                <a:ea typeface="新細明體"/>
                <a:cs typeface="Calibri"/>
              </a:rPr>
              <a:t>"&gt;": 右移</a:t>
            </a:r>
            <a:r>
              <a:rPr lang="zh-TW" altLang="en-US" sz="2600" dirty="0">
                <a:latin typeface="Calibri"/>
                <a:ea typeface="新細明體"/>
                <a:cs typeface="Calibri"/>
              </a:rPr>
              <a:t>     </a:t>
            </a:r>
            <a:r>
              <a:rPr lang="zh-TW" sz="2600" dirty="0">
                <a:latin typeface="Calibri"/>
                <a:ea typeface="新細明體"/>
                <a:cs typeface="Calibri"/>
              </a:rPr>
              <a:t>"&lt;": 下降 </a:t>
            </a:r>
            <a:br>
              <a:rPr lang="zh-TW" sz="2600" dirty="0">
                <a:ea typeface="新細明體"/>
                <a:cs typeface="Calibri"/>
              </a:rPr>
            </a:br>
            <a:r>
              <a:rPr lang="zh-TW" altLang="en-US" sz="2600" dirty="0">
                <a:latin typeface="Calibri"/>
                <a:ea typeface="新細明體"/>
                <a:cs typeface="Calibri"/>
              </a:rPr>
              <a:t>  </a:t>
            </a:r>
            <a:r>
              <a:rPr lang="zh-TW" sz="2600" dirty="0">
                <a:latin typeface="Calibri"/>
                <a:ea typeface="新細明體"/>
                <a:cs typeface="Calibri"/>
              </a:rPr>
              <a:t>"SPACE":</a:t>
            </a:r>
            <a:r>
              <a:rPr lang="zh-TW" altLang="en-US" sz="2600" dirty="0">
                <a:latin typeface="Calibri"/>
                <a:ea typeface="新細明體"/>
                <a:cs typeface="Calibri"/>
              </a:rPr>
              <a:t> </a:t>
            </a:r>
            <a:r>
              <a:rPr lang="zh-TW" sz="2600" dirty="0">
                <a:latin typeface="Calibri"/>
                <a:ea typeface="新細明體"/>
                <a:cs typeface="Calibri"/>
              </a:rPr>
              <a:t>降落底部 </a:t>
            </a:r>
            <a:br>
              <a:rPr lang="zh-TW" sz="2600" dirty="0">
                <a:ea typeface="新細明體"/>
                <a:cs typeface="Calibri"/>
              </a:rPr>
            </a:br>
            <a:r>
              <a:rPr lang="zh-TW" altLang="en-US" sz="2600" dirty="0">
                <a:latin typeface="Calibri"/>
                <a:ea typeface="新細明體"/>
                <a:cs typeface="Calibri"/>
              </a:rPr>
              <a:t>  </a:t>
            </a:r>
            <a:r>
              <a:rPr lang="zh-TW" sz="2600" dirty="0">
                <a:latin typeface="Calibri"/>
                <a:ea typeface="新細明體"/>
                <a:cs typeface="Calibri"/>
              </a:rPr>
              <a:t>"Z":</a:t>
            </a:r>
            <a:r>
              <a:rPr lang="zh-TW" altLang="en-US" sz="2600" dirty="0">
                <a:latin typeface="Calibri"/>
                <a:ea typeface="新細明體"/>
                <a:cs typeface="Calibri"/>
              </a:rPr>
              <a:t> </a:t>
            </a:r>
            <a:r>
              <a:rPr lang="zh-TW" sz="2600" dirty="0">
                <a:latin typeface="Calibri"/>
                <a:ea typeface="新細明體"/>
                <a:cs typeface="Calibri"/>
              </a:rPr>
              <a:t>左旋</a:t>
            </a:r>
            <a:r>
              <a:rPr lang="zh-TW" altLang="en-US" sz="2600" dirty="0">
                <a:latin typeface="Calibri"/>
                <a:ea typeface="新細明體"/>
                <a:cs typeface="Calibri"/>
              </a:rPr>
              <a:t>     </a:t>
            </a:r>
            <a:r>
              <a:rPr lang="zh-TW" sz="2600" dirty="0">
                <a:latin typeface="Calibri"/>
                <a:ea typeface="新細明體"/>
                <a:cs typeface="Calibri"/>
              </a:rPr>
              <a:t>"C/K/L":</a:t>
            </a:r>
            <a:r>
              <a:rPr lang="zh-TW" altLang="en-US" sz="2600" dirty="0">
                <a:latin typeface="Calibri"/>
                <a:ea typeface="新細明體"/>
                <a:cs typeface="Calibri"/>
              </a:rPr>
              <a:t> </a:t>
            </a:r>
            <a:r>
              <a:rPr lang="zh-TW" sz="2600" dirty="0">
                <a:latin typeface="Calibri"/>
                <a:ea typeface="新細明體"/>
                <a:cs typeface="Calibri"/>
              </a:rPr>
              <a:t>右旋</a:t>
            </a:r>
            <a:endParaRPr lang="en-US" altLang="zh-TW" sz="2600" dirty="0">
              <a:latin typeface="Calibri"/>
              <a:ea typeface="新細明體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600" dirty="0">
                <a:latin typeface="Calibri"/>
                <a:ea typeface="新細明體"/>
                <a:cs typeface="Calibri"/>
              </a:rPr>
              <a:t>      </a:t>
            </a:r>
            <a:r>
              <a:rPr lang="zh-TW" sz="2600" dirty="0">
                <a:latin typeface="Calibri"/>
                <a:ea typeface="新細明體"/>
                <a:cs typeface="Calibri"/>
              </a:rPr>
              <a:t>"shift": HOLD</a:t>
            </a:r>
          </a:p>
          <a:p>
            <a:pPr indent="0">
              <a:lnSpc>
                <a:spcPct val="150000"/>
              </a:lnSpc>
            </a:pPr>
            <a:r>
              <a:rPr lang="zh-TW" sz="2600" dirty="0">
                <a:latin typeface="Calibri"/>
                <a:ea typeface="新細明體"/>
                <a:cs typeface="Calibri"/>
              </a:rPr>
              <a:t>當某方玩家方塊碰到頂部則為輸家</a:t>
            </a:r>
            <a:endParaRPr lang="en-US" altLang="zh-TW" sz="2600" dirty="0">
              <a:latin typeface="Calibri"/>
              <a:ea typeface="新細明體"/>
              <a:cs typeface="Calibri"/>
            </a:endParaRPr>
          </a:p>
          <a:p>
            <a:pPr indent="0">
              <a:lnSpc>
                <a:spcPct val="150000"/>
              </a:lnSpc>
            </a:pPr>
            <a:r>
              <a:rPr lang="zh-TW" altLang="en-US" sz="2600" dirty="0">
                <a:latin typeface="Calibri"/>
                <a:ea typeface="新細明體"/>
                <a:cs typeface="Calibri"/>
              </a:rPr>
              <a:t>出現</a:t>
            </a:r>
            <a:r>
              <a:rPr lang="en-US" altLang="zh-TW" sz="2600" dirty="0">
                <a:latin typeface="Calibri"/>
                <a:ea typeface="新細明體"/>
                <a:cs typeface="Calibri"/>
              </a:rPr>
              <a:t>lose, win</a:t>
            </a:r>
            <a:r>
              <a:rPr lang="zh-TW" altLang="en-US" sz="2600" dirty="0">
                <a:latin typeface="Calibri"/>
                <a:ea typeface="新細明體"/>
                <a:cs typeface="Calibri"/>
              </a:rPr>
              <a:t>畫面後，按</a:t>
            </a:r>
            <a:r>
              <a:rPr lang="en-US" altLang="zh-TW" sz="2600" dirty="0">
                <a:latin typeface="Calibri"/>
                <a:ea typeface="新細明體"/>
                <a:cs typeface="Calibri"/>
              </a:rPr>
              <a:t>KEY[1]</a:t>
            </a:r>
            <a:r>
              <a:rPr lang="zh-TW" altLang="en-US" sz="2600" dirty="0">
                <a:latin typeface="Calibri"/>
                <a:ea typeface="新細明體"/>
                <a:cs typeface="Calibri"/>
              </a:rPr>
              <a:t>回到</a:t>
            </a:r>
            <a:r>
              <a:rPr lang="en-US" altLang="zh-TW" sz="2400" dirty="0">
                <a:latin typeface="Calibri"/>
                <a:ea typeface="新細明體"/>
                <a:cs typeface="Calibri"/>
              </a:rPr>
              <a:t>"START!"</a:t>
            </a:r>
            <a:r>
              <a:rPr lang="en-US" altLang="zh-TW" sz="2400" dirty="0" err="1">
                <a:latin typeface="Calibri"/>
                <a:ea typeface="新細明體"/>
                <a:cs typeface="Calibri"/>
              </a:rPr>
              <a:t>畫面</a:t>
            </a:r>
            <a:endParaRPr lang="zh-TW" altLang="en-US" sz="2600" dirty="0">
              <a:latin typeface="Calibri"/>
              <a:ea typeface="新細明體"/>
              <a:cs typeface="Calibri"/>
            </a:endParaRPr>
          </a:p>
        </p:txBody>
      </p:sp>
      <p:pic>
        <p:nvPicPr>
          <p:cNvPr id="1026" name="Picture 2" descr="FPGA Keyboard Interface – Embedded Thoughts">
            <a:extLst>
              <a:ext uri="{FF2B5EF4-FFF2-40B4-BE49-F238E27FC236}">
                <a16:creationId xmlns:a16="http://schemas.microsoft.com/office/drawing/2014/main" id="{1B1CE7DA-EC72-A69E-C501-EE449B37B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29" y="2631003"/>
            <a:ext cx="53244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6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A9C263-BEA3-2838-31A9-00D785F7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FSM</a:t>
            </a:r>
            <a:endParaRPr lang="zh-TW" altLang="en-US" dirty="0"/>
          </a:p>
        </p:txBody>
      </p:sp>
      <p:pic>
        <p:nvPicPr>
          <p:cNvPr id="5" name="內容版面配置區 4" descr="一張含有 文字, 圖表, 螢幕擷取畫面, 行 的圖片&#10;&#10;自動產生的描述">
            <a:extLst>
              <a:ext uri="{FF2B5EF4-FFF2-40B4-BE49-F238E27FC236}">
                <a16:creationId xmlns:a16="http://schemas.microsoft.com/office/drawing/2014/main" id="{32EA4FEE-0E1E-AB76-F764-5C02F6F70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 r="18499"/>
          <a:stretch/>
        </p:blipFill>
        <p:spPr>
          <a:xfrm>
            <a:off x="3091543" y="1263968"/>
            <a:ext cx="5852424" cy="5001176"/>
          </a:xfrm>
        </p:spPr>
      </p:pic>
    </p:spTree>
    <p:extLst>
      <p:ext uri="{BB962C8B-B14F-4D97-AF65-F5344CB8AC3E}">
        <p14:creationId xmlns:p14="http://schemas.microsoft.com/office/powerpoint/2010/main" val="198697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圖片 6" descr="一張含有 文字, 室內 的圖片&#10;&#10;自動產生的描述">
            <a:extLst>
              <a:ext uri="{FF2B5EF4-FFF2-40B4-BE49-F238E27FC236}">
                <a16:creationId xmlns:a16="http://schemas.microsoft.com/office/drawing/2014/main" id="{9654542F-54F7-9EA4-30F8-A8DEF3443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4" r="-2" b="4638"/>
          <a:stretch/>
        </p:blipFill>
        <p:spPr>
          <a:xfrm>
            <a:off x="151114" y="3148280"/>
            <a:ext cx="5804105" cy="3167426"/>
          </a:xfrm>
          <a:prstGeom prst="rect">
            <a:avLst/>
          </a:prstGeom>
        </p:spPr>
      </p:pic>
      <p:pic>
        <p:nvPicPr>
          <p:cNvPr id="4" name="圖片 4" descr="一張含有 文字, 室內, 陳列 的圖片&#10;&#10;自動產生的描述">
            <a:extLst>
              <a:ext uri="{FF2B5EF4-FFF2-40B4-BE49-F238E27FC236}">
                <a16:creationId xmlns:a16="http://schemas.microsoft.com/office/drawing/2014/main" id="{665361D9-E31C-C1C3-B8FB-1970ACD9E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1" r="2" b="6391"/>
          <a:stretch/>
        </p:blipFill>
        <p:spPr>
          <a:xfrm>
            <a:off x="158904" y="362217"/>
            <a:ext cx="5785977" cy="3167426"/>
          </a:xfrm>
          <a:prstGeom prst="rect">
            <a:avLst/>
          </a:prstGeom>
        </p:spPr>
      </p:pic>
      <p:pic>
        <p:nvPicPr>
          <p:cNvPr id="7" name="圖片 7" descr="一張含有 文字, 室內, 綠色 的圖片&#10;&#10;自動產生的描述">
            <a:extLst>
              <a:ext uri="{FF2B5EF4-FFF2-40B4-BE49-F238E27FC236}">
                <a16:creationId xmlns:a16="http://schemas.microsoft.com/office/drawing/2014/main" id="{229EC21B-B521-1DB6-84D5-F75274B22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9" r="-2" b="17960"/>
          <a:stretch/>
        </p:blipFill>
        <p:spPr>
          <a:xfrm>
            <a:off x="5937552" y="3427515"/>
            <a:ext cx="6101761" cy="2920916"/>
          </a:xfrm>
          <a:prstGeom prst="rect">
            <a:avLst/>
          </a:prstGeom>
        </p:spPr>
      </p:pic>
      <p:pic>
        <p:nvPicPr>
          <p:cNvPr id="5" name="圖片 5" descr="一張含有 文字, 陳列 的圖片&#10;&#10;自動產生的描述">
            <a:extLst>
              <a:ext uri="{FF2B5EF4-FFF2-40B4-BE49-F238E27FC236}">
                <a16:creationId xmlns:a16="http://schemas.microsoft.com/office/drawing/2014/main" id="{CA603364-FC5E-147F-ECFD-2B92EAAB6F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93" r="2" b="8996"/>
          <a:stretch/>
        </p:blipFill>
        <p:spPr>
          <a:xfrm>
            <a:off x="5861998" y="367609"/>
            <a:ext cx="6166976" cy="30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20FC1-B043-FF5A-12A8-461B297A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進階功能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4EFBB7-197B-EAEE-7B69-4FD71179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Shadow: 		</a:t>
            </a:r>
            <a:r>
              <a:rPr lang="zh-TW" altLang="en-US" dirty="0">
                <a:ea typeface="新細明體"/>
              </a:rPr>
              <a:t>降落位置預覽</a:t>
            </a:r>
            <a:endParaRPr lang="en-US" altLang="zh-TW" dirty="0">
              <a:ea typeface="新細明體"/>
            </a:endParaRPr>
          </a:p>
          <a:p>
            <a:r>
              <a:rPr lang="en-US" altLang="zh-TW" dirty="0">
                <a:ea typeface="新細明體"/>
              </a:rPr>
              <a:t>Next five pieces:</a:t>
            </a:r>
            <a:r>
              <a:rPr lang="zh-TW" altLang="en-US" dirty="0">
                <a:ea typeface="新細明體"/>
              </a:rPr>
              <a:t> </a:t>
            </a:r>
            <a:r>
              <a:rPr lang="en-US" altLang="zh-TW" dirty="0">
                <a:ea typeface="新細明體"/>
              </a:rPr>
              <a:t>	</a:t>
            </a:r>
            <a:r>
              <a:rPr lang="zh-TW" altLang="en-US" dirty="0">
                <a:ea typeface="新細明體"/>
              </a:rPr>
              <a:t>下五個方塊預覽</a:t>
            </a:r>
            <a:endParaRPr lang="en-US" altLang="zh-TW" dirty="0">
              <a:ea typeface="新細明體"/>
            </a:endParaRPr>
          </a:p>
          <a:p>
            <a:r>
              <a:rPr lang="en-US" altLang="zh-TW" dirty="0">
                <a:ea typeface="新細明體"/>
              </a:rPr>
              <a:t>Hold:</a:t>
            </a:r>
            <a:r>
              <a:rPr lang="zh-TW" altLang="en-US" dirty="0">
                <a:ea typeface="新細明體"/>
              </a:rPr>
              <a:t> </a:t>
            </a:r>
            <a:r>
              <a:rPr lang="en-US" altLang="zh-TW" dirty="0">
                <a:ea typeface="新細明體"/>
              </a:rPr>
              <a:t>		</a:t>
            </a:r>
            <a:r>
              <a:rPr lang="zh-TW" altLang="en-US" dirty="0">
                <a:ea typeface="新細明體"/>
              </a:rPr>
              <a:t>暫存方塊</a:t>
            </a:r>
            <a:endParaRPr lang="en-US" altLang="zh-TW" dirty="0">
              <a:ea typeface="新細明體"/>
            </a:endParaRPr>
          </a:p>
          <a:p>
            <a:r>
              <a:rPr lang="en-US" altLang="zh-TW" dirty="0">
                <a:ea typeface="新細明體"/>
              </a:rPr>
              <a:t>Wall kick:</a:t>
            </a:r>
            <a:r>
              <a:rPr lang="zh-TW" altLang="en-US" dirty="0">
                <a:ea typeface="新細明體"/>
              </a:rPr>
              <a:t> </a:t>
            </a:r>
            <a:r>
              <a:rPr lang="zh-TW" altLang="en-US" sz="2400" dirty="0">
                <a:ea typeface="新細明體"/>
              </a:rPr>
              <a:t>旋轉時若遇到障礙物，方塊會根據</a:t>
            </a:r>
            <a:r>
              <a:rPr lang="en-US" altLang="zh-TW" sz="2400" dirty="0">
                <a:ea typeface="新細明體"/>
              </a:rPr>
              <a:t>SRS</a:t>
            </a:r>
            <a:r>
              <a:rPr lang="zh-TW" altLang="en-US" sz="2400" dirty="0">
                <a:ea typeface="新細明體"/>
              </a:rPr>
              <a:t>規則判斷最終抵達的位置</a:t>
            </a:r>
            <a:endParaRPr lang="en-US" altLang="zh-TW" sz="2400" dirty="0">
              <a:ea typeface="新細明體"/>
            </a:endParaRPr>
          </a:p>
          <a:p>
            <a:r>
              <a:rPr lang="en-US" altLang="zh-TW" dirty="0">
                <a:ea typeface="新細明體"/>
              </a:rPr>
              <a:t>Lock delay:</a:t>
            </a:r>
            <a:r>
              <a:rPr lang="zh-TW" altLang="en-US" dirty="0">
                <a:ea typeface="新細明體"/>
              </a:rPr>
              <a:t> </a:t>
            </a:r>
            <a:r>
              <a:rPr lang="zh-TW" altLang="en-US" sz="2200" dirty="0">
                <a:ea typeface="新細明體"/>
              </a:rPr>
              <a:t>當物體使用慢速下降的方式降落到底部時，還有</a:t>
            </a:r>
            <a:r>
              <a:rPr lang="en-US" altLang="zh-TW" sz="2200" dirty="0">
                <a:ea typeface="新細明體"/>
              </a:rPr>
              <a:t>1</a:t>
            </a:r>
            <a:r>
              <a:rPr lang="zh-TW" altLang="en-US" sz="2200" dirty="0">
                <a:ea typeface="新細明體"/>
              </a:rPr>
              <a:t>秒的時間可以移動</a:t>
            </a:r>
            <a:endParaRPr lang="en-US" altLang="zh-TW" sz="2200" dirty="0">
              <a:ea typeface="新細明體"/>
            </a:endParaRPr>
          </a:p>
          <a:p>
            <a:r>
              <a:rPr lang="en-US" altLang="zh-TW" dirty="0">
                <a:ea typeface="新細明體"/>
              </a:rPr>
              <a:t>Battle:</a:t>
            </a:r>
            <a:r>
              <a:rPr lang="zh-TW" altLang="en-US" dirty="0">
                <a:ea typeface="新細明體"/>
              </a:rPr>
              <a:t> 雙人對戰、進攻</a:t>
            </a:r>
            <a:endParaRPr lang="zh-TW" altLang="en-US" dirty="0">
              <a:ea typeface="新細明體"/>
              <a:cs typeface="Calibri"/>
            </a:endParaRPr>
          </a:p>
          <a:p>
            <a:endParaRPr lang="zh-TW" altLang="en-US" dirty="0">
              <a:ea typeface="新細明體" panose="02020500000000000000" pitchFamily="18" charset="-12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777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FB0C7D-6D11-6608-5B38-55CA961C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Shadow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92D050"/>
                </a:solidFill>
              </a:rPr>
              <a:t>Next five pieces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Hold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755E92-889A-F867-BA62-17B4965D5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規格：高</a:t>
            </a:r>
            <a:r>
              <a:rPr lang="en-US" altLang="zh-TW" dirty="0"/>
              <a:t>20</a:t>
            </a:r>
            <a:r>
              <a:rPr lang="zh-TW" altLang="en-US" dirty="0"/>
              <a:t>格、寬</a:t>
            </a:r>
            <a:r>
              <a:rPr lang="en-US" altLang="zh-TW" dirty="0"/>
              <a:t>10</a:t>
            </a:r>
            <a:r>
              <a:rPr lang="zh-TW" altLang="en-US" dirty="0"/>
              <a:t>格</a:t>
            </a:r>
          </a:p>
        </p:txBody>
      </p:sp>
      <p:pic>
        <p:nvPicPr>
          <p:cNvPr id="7" name="內容版面配置區 4" descr="一張含有 電腦, 螢幕擷取畫面, 電腦監視器, 室內 的圖片&#10;&#10;自動產生的描述">
            <a:extLst>
              <a:ext uri="{FF2B5EF4-FFF2-40B4-BE49-F238E27FC236}">
                <a16:creationId xmlns:a16="http://schemas.microsoft.com/office/drawing/2014/main" id="{D79C03CE-DFFF-CF56-7A3B-1B3B8724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39" y="2783685"/>
            <a:ext cx="4172581" cy="3129435"/>
          </a:xfrm>
          <a:prstGeom prst="rect">
            <a:avLst/>
          </a:prstGeom>
        </p:spPr>
      </p:pic>
      <p:pic>
        <p:nvPicPr>
          <p:cNvPr id="8" name="圖片 7" descr="一張含有 電腦, 電腦監視器, 螢幕擷取畫面, 文字 的圖片&#10;&#10;自動產生的描述">
            <a:extLst>
              <a:ext uri="{FF2B5EF4-FFF2-40B4-BE49-F238E27FC236}">
                <a16:creationId xmlns:a16="http://schemas.microsoft.com/office/drawing/2014/main" id="{30BA4035-6C94-4212-F2F6-4C0B1EFC0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5124"/>
            <a:ext cx="3742075" cy="2806556"/>
          </a:xfrm>
          <a:prstGeom prst="rect">
            <a:avLst/>
          </a:prstGeom>
        </p:spPr>
      </p:pic>
      <p:pic>
        <p:nvPicPr>
          <p:cNvPr id="9" name="圖片 8" descr="一張含有 電腦, 螢幕擷取畫面, 室內, 電腦監視器 的圖片&#10;&#10;自動產生的描述">
            <a:extLst>
              <a:ext uri="{FF2B5EF4-FFF2-40B4-BE49-F238E27FC236}">
                <a16:creationId xmlns:a16="http://schemas.microsoft.com/office/drawing/2014/main" id="{2F5CAF63-39D0-2623-4F57-DB8A91D15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20" y="2783685"/>
            <a:ext cx="4172580" cy="312943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4E397C5-A0D4-198E-902E-8A1B036F221F}"/>
              </a:ext>
            </a:extLst>
          </p:cNvPr>
          <p:cNvSpPr/>
          <p:nvPr/>
        </p:nvSpPr>
        <p:spPr>
          <a:xfrm>
            <a:off x="5578101" y="3587296"/>
            <a:ext cx="531223" cy="150286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DD1E57-0854-8C56-96EE-746A148EFB80}"/>
              </a:ext>
            </a:extLst>
          </p:cNvPr>
          <p:cNvSpPr/>
          <p:nvPr/>
        </p:nvSpPr>
        <p:spPr>
          <a:xfrm>
            <a:off x="3742075" y="3484970"/>
            <a:ext cx="586085" cy="62427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A82001-96CF-A23B-A469-3338D677DCDE}"/>
              </a:ext>
            </a:extLst>
          </p:cNvPr>
          <p:cNvSpPr/>
          <p:nvPr/>
        </p:nvSpPr>
        <p:spPr>
          <a:xfrm>
            <a:off x="4793672" y="4981303"/>
            <a:ext cx="531223" cy="330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486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466</Words>
  <Application>Microsoft Office PowerPoint</Application>
  <PresentationFormat>Widescreen</PresentationFormat>
  <Paragraphs>46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佈景主題</vt:lpstr>
      <vt:lpstr>數電實驗 tetris battle</vt:lpstr>
      <vt:lpstr>硬體</vt:lpstr>
      <vt:lpstr>Architecture</vt:lpstr>
      <vt:lpstr>基礎功能</vt:lpstr>
      <vt:lpstr>遊玩方式</vt:lpstr>
      <vt:lpstr>FSM</vt:lpstr>
      <vt:lpstr>PowerPoint Presentation</vt:lpstr>
      <vt:lpstr>進階功能</vt:lpstr>
      <vt:lpstr>Shadow, Next five pieces, Hold</vt:lpstr>
      <vt:lpstr>Lock delay</vt:lpstr>
      <vt:lpstr>Wall kick</vt:lpstr>
      <vt:lpstr>雙人對戰</vt:lpstr>
      <vt:lpstr>PowerPoint Presentation</vt:lpstr>
      <vt:lpstr>結束畫面</vt:lpstr>
      <vt:lpstr>VGA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數電實驗 tetris battle</dc:title>
  <dc:creator>品睿 陳</dc:creator>
  <cp:lastModifiedBy>品睿 陳</cp:lastModifiedBy>
  <cp:revision>2</cp:revision>
  <dcterms:created xsi:type="dcterms:W3CDTF">2023-06-15T22:33:11Z</dcterms:created>
  <dcterms:modified xsi:type="dcterms:W3CDTF">2023-06-17T12:41:58Z</dcterms:modified>
</cp:coreProperties>
</file>